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3" r:id="rId1"/>
  </p:sldMasterIdLst>
  <p:notesMasterIdLst>
    <p:notesMasterId r:id="rId2"/>
  </p:notesMasterIdLst>
  <p:sldIdLst>
    <p:sldId id="2681" r:id="rId3"/>
    <p:sldId id="2674" r:id="rId4"/>
    <p:sldId id="2687" r:id="rId5"/>
    <p:sldId id="2688" r:id="rId6"/>
    <p:sldId id="2689" r:id="rId7"/>
    <p:sldId id="2690" r:id="rId8"/>
    <p:sldId id="2676" r:id="rId9"/>
    <p:sldId id="2682" r:id="rId10"/>
    <p:sldId id="2691" r:id="rId11"/>
    <p:sldId id="2692" r:id="rId12"/>
    <p:sldId id="2693" r:id="rId13"/>
    <p:sldId id="2694" r:id="rId14"/>
    <p:sldId id="2695" r:id="rId15"/>
    <p:sldId id="2696" r:id="rId16"/>
    <p:sldId id="2675" r:id="rId17"/>
    <p:sldId id="2697" r:id="rId18"/>
    <p:sldId id="2698" r:id="rId19"/>
    <p:sldId id="2699" r:id="rId20"/>
    <p:sldId id="2700" r:id="rId21"/>
    <p:sldId id="2701" r:id="rId22"/>
    <p:sldId id="2702" r:id="rId23"/>
    <p:sldId id="2703" r:id="rId24"/>
    <p:sldId id="2704" r:id="rId25"/>
    <p:sldId id="2705" r:id="rId26"/>
    <p:sldId id="2706" r:id="rId27"/>
    <p:sldId id="2707" r:id="rId28"/>
    <p:sldId id="2708" r:id="rId29"/>
    <p:sldId id="2709" r:id="rId30"/>
    <p:sldId id="2710" r:id="rId31"/>
    <p:sldId id="2711" r:id="rId32"/>
    <p:sldId id="2712" r:id="rId33"/>
    <p:sldId id="2713" r:id="rId34"/>
    <p:sldId id="2714" r:id="rId35"/>
    <p:sldId id="2715" r:id="rId36"/>
    <p:sldId id="2716" r:id="rId37"/>
    <p:sldId id="2717" r:id="rId38"/>
    <p:sldId id="2718" r:id="rId39"/>
    <p:sldId id="2719" r:id="rId40"/>
    <p:sldId id="2720" r:id="rId41"/>
    <p:sldId id="2721" r:id="rId42"/>
    <p:sldId id="2722" r:id="rId43"/>
    <p:sldId id="2678" r:id="rId44"/>
    <p:sldId id="2723" r:id="rId45"/>
    <p:sldId id="2724" r:id="rId46"/>
    <p:sldId id="2725" r:id="rId47"/>
    <p:sldId id="2679" r:id="rId4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AA3B4D4-5FD0-490F-9ED6-48383BF674B6}" name="기본 구역">
          <p14:sldIdLst>
            <p14:sldId id="2681"/>
            <p14:sldId id="2674"/>
            <p14:sldId id="2687"/>
            <p14:sldId id="2688"/>
            <p14:sldId id="2689"/>
            <p14:sldId id="2690"/>
            <p14:sldId id="2676"/>
            <p14:sldId id="2682"/>
            <p14:sldId id="2691"/>
            <p14:sldId id="2692"/>
            <p14:sldId id="2693"/>
            <p14:sldId id="2694"/>
            <p14:sldId id="2695"/>
            <p14:sldId id="2696"/>
            <p14:sldId id="2675"/>
            <p14:sldId id="2697"/>
            <p14:sldId id="2698"/>
            <p14:sldId id="2699"/>
            <p14:sldId id="2700"/>
            <p14:sldId id="2701"/>
            <p14:sldId id="2702"/>
            <p14:sldId id="2703"/>
            <p14:sldId id="2704"/>
            <p14:sldId id="2705"/>
            <p14:sldId id="2706"/>
            <p14:sldId id="2707"/>
            <p14:sldId id="2708"/>
            <p14:sldId id="2709"/>
            <p14:sldId id="2710"/>
            <p14:sldId id="2711"/>
            <p14:sldId id="2712"/>
            <p14:sldId id="2713"/>
            <p14:sldId id="2714"/>
            <p14:sldId id="2715"/>
            <p14:sldId id="2716"/>
            <p14:sldId id="2717"/>
            <p14:sldId id="2718"/>
            <p14:sldId id="2719"/>
            <p14:sldId id="2720"/>
            <p14:sldId id="2721"/>
            <p14:sldId id="2722"/>
            <p14:sldId id="2678"/>
            <p14:sldId id="2723"/>
            <p14:sldId id="2724"/>
            <p14:sldId id="2725"/>
            <p14:sldId id="2679"/>
          </p14:sldIdLst>
        </p14:section>
        <p14:section id="{66554BE4-2BB1-4FF8-A0F2-0552D8ED84DF}" name="제목 없는 구역">
          <p14:sldIdLst/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016" autoAdjust="0"/>
    <p:restoredTop sz="91829" autoAdjust="0"/>
  </p:normalViewPr>
  <p:slideViewPr>
    <p:cSldViewPr snapToGrid="0">
      <p:cViewPr varScale="1">
        <p:scale>
          <a:sx n="100" d="100"/>
          <a:sy n="100" d="100"/>
        </p:scale>
        <p:origin x="-1428" y="-64"/>
      </p:cViewPr>
      <p:guideLst>
        <p:guide orient="horz" pos="2158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presProps" Target="presProps.xml"  /><Relationship Id="rId5" Type="http://schemas.openxmlformats.org/officeDocument/2006/relationships/slide" Target="slides/slide3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8FF16D46-DCD5-4C4E-9613-0E5FADAF9469}" type="datetime1">
              <a:rPr lang="ko-KR" altLang="en-US"/>
              <a:pPr lvl="0">
                <a:defRPr/>
              </a:pPr>
              <a:t>2022-08-15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fld id="{E3B61903-0E8D-4105-A569-4FA2AA58CCE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/>
        <a:ea typeface="나눔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1_혁신포스코1.0_표지.jpg">
            <a:extLst>
              <a:ext uri="{FF2B5EF4-FFF2-40B4-BE49-F238E27FC236}">
                <a16:creationId xmlns="" xmlns:a16="http://schemas.microsoft.com/office/drawing/2014/main" id="{210357AF-DD2B-482C-A301-23094593A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0" y="1"/>
            <a:ext cx="9907200" cy="68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21">
            <a:extLst>
              <a:ext uri="{FF2B5EF4-FFF2-40B4-BE49-F238E27FC236}">
                <a16:creationId xmlns="" xmlns:a16="http://schemas.microsoft.com/office/drawing/2014/main" id="{EB35C209-A8AD-4924-B270-658BB4235591}"/>
              </a:ext>
            </a:extLst>
          </p:cNvPr>
          <p:cNvGrpSpPr/>
          <p:nvPr/>
        </p:nvGrpSpPr>
        <p:grpSpPr>
          <a:xfrm>
            <a:off x="1028564" y="2538816"/>
            <a:ext cx="7848872" cy="2029954"/>
            <a:chOff x="3491880" y="4279366"/>
            <a:chExt cx="7848872" cy="2029954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" name="그룹 20">
              <a:extLst>
                <a:ext uri="{FF2B5EF4-FFF2-40B4-BE49-F238E27FC236}">
                  <a16:creationId xmlns="" xmlns:a16="http://schemas.microsoft.com/office/drawing/2014/main" id="{C10E3A89-FC33-44CE-BFAF-D9442B86736C}"/>
                </a:ext>
              </a:extLst>
            </p:cNvPr>
            <p:cNvGrpSpPr/>
            <p:nvPr/>
          </p:nvGrpSpPr>
          <p:grpSpPr>
            <a:xfrm>
              <a:off x="3491880" y="4279366"/>
              <a:ext cx="7848872" cy="2029954"/>
              <a:chOff x="3491880" y="4279366"/>
              <a:chExt cx="7848872" cy="2029954"/>
            </a:xfrm>
          </p:grpSpPr>
          <p:grpSp>
            <p:nvGrpSpPr>
              <p:cNvPr id="24" name="그룹 9">
                <a:extLst>
                  <a:ext uri="{FF2B5EF4-FFF2-40B4-BE49-F238E27FC236}">
                    <a16:creationId xmlns="" xmlns:a16="http://schemas.microsoft.com/office/drawing/2014/main" id="{445E35BC-E8AA-4E23-AAD6-2403B7DD30A5}"/>
                  </a:ext>
                </a:extLst>
              </p:cNvPr>
              <p:cNvGrpSpPr/>
              <p:nvPr/>
            </p:nvGrpSpPr>
            <p:grpSpPr>
              <a:xfrm>
                <a:off x="3491880" y="4279366"/>
                <a:ext cx="7848872" cy="2029954"/>
                <a:chOff x="1619672" y="4283074"/>
                <a:chExt cx="7848872" cy="2029954"/>
              </a:xfrm>
            </p:grpSpPr>
            <p:grpSp>
              <p:nvGrpSpPr>
                <p:cNvPr id="27" name="그룹 13">
                  <a:extLst>
                    <a:ext uri="{FF2B5EF4-FFF2-40B4-BE49-F238E27FC236}">
                      <a16:creationId xmlns="" xmlns:a16="http://schemas.microsoft.com/office/drawing/2014/main" id="{6227B168-CC03-4D79-BC7A-8BA0A7D3B9FE}"/>
                    </a:ext>
                  </a:extLst>
                </p:cNvPr>
                <p:cNvGrpSpPr/>
                <p:nvPr/>
              </p:nvGrpSpPr>
              <p:grpSpPr>
                <a:xfrm>
                  <a:off x="1619672" y="4283074"/>
                  <a:ext cx="2556000" cy="359839"/>
                  <a:chOff x="1619672" y="4339016"/>
                  <a:chExt cx="2556000" cy="359839"/>
                </a:xfrm>
              </p:grpSpPr>
              <p:sp>
                <p:nvSpPr>
                  <p:cNvPr id="29" name="직사각형 4">
                    <a:extLst>
                      <a:ext uri="{FF2B5EF4-FFF2-40B4-BE49-F238E27FC236}">
                        <a16:creationId xmlns="" xmlns:a16="http://schemas.microsoft.com/office/drawing/2014/main" id="{1D127514-F343-4D90-91AB-9EC986A151DF}"/>
                      </a:ext>
                    </a:extLst>
                  </p:cNvPr>
                  <p:cNvSpPr/>
                  <p:nvPr/>
                </p:nvSpPr>
                <p:spPr>
                  <a:xfrm>
                    <a:off x="1619672" y="4339016"/>
                    <a:ext cx="1476000" cy="324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4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="" xmlns:a16="http://schemas.microsoft.com/office/drawing/2014/main" id="{C6E0B1E3-FCAB-45A3-85C3-72AB6EF01E13}"/>
                      </a:ext>
                    </a:extLst>
                  </p:cNvPr>
                  <p:cNvSpPr/>
                  <p:nvPr/>
                </p:nvSpPr>
                <p:spPr>
                  <a:xfrm>
                    <a:off x="3090896" y="4339016"/>
                    <a:ext cx="324000" cy="324000"/>
                  </a:xfrm>
                  <a:prstGeom prst="rt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="" xmlns:a16="http://schemas.microsoft.com/office/drawing/2014/main" id="{EED0CD79-1EB0-40A8-99D8-25C12F1E6F90}"/>
                      </a:ext>
                    </a:extLst>
                  </p:cNvPr>
                  <p:cNvSpPr/>
                  <p:nvPr/>
                </p:nvSpPr>
                <p:spPr>
                  <a:xfrm>
                    <a:off x="1619672" y="4653136"/>
                    <a:ext cx="2556000" cy="4571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="" xmlns:a16="http://schemas.microsoft.com/office/drawing/2014/main" id="{028C7DBC-14F2-46B2-B69B-56BA2C6C7ED6}"/>
                    </a:ext>
                  </a:extLst>
                </p:cNvPr>
                <p:cNvSpPr/>
                <p:nvPr/>
              </p:nvSpPr>
              <p:spPr>
                <a:xfrm>
                  <a:off x="1619672" y="4640778"/>
                  <a:ext cx="7848872" cy="16722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dirty="0">
                    <a:solidFill>
                      <a:prstClr val="white"/>
                    </a:solidFill>
                    <a:latin typeface="나눔고딕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6" name="Picture 7" descr="C:\로컬 디스크\PPT\이미지\2012_이미지_1\필기도구\18_anwansoon.png">
                <a:extLst>
                  <a:ext uri="{FF2B5EF4-FFF2-40B4-BE49-F238E27FC236}">
                    <a16:creationId xmlns="" xmlns:a16="http://schemas.microsoft.com/office/drawing/2014/main" id="{04FC6274-3290-4A35-8523-08A51D6DF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5192" y="5013176"/>
                <a:ext cx="998240" cy="99824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532362A-77F8-40EA-B0FF-E4F138C058D7}"/>
                </a:ext>
              </a:extLst>
            </p:cNvPr>
            <p:cNvSpPr txBox="1"/>
            <p:nvPr/>
          </p:nvSpPr>
          <p:spPr>
            <a:xfrm>
              <a:off x="5032079" y="4677851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spc="-50" dirty="0">
                <a:solidFill>
                  <a:srgbClr val="0070C0"/>
                </a:solidFill>
                <a:latin typeface="나눔고딕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8739"/>
            <a:ext cx="8420100" cy="795167"/>
          </a:xfrm>
        </p:spPr>
        <p:txBody>
          <a:bodyPr anchor="t">
            <a:noAutofit/>
          </a:bodyPr>
          <a:lstStyle>
            <a:lvl1pPr marL="0" algn="ctr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defRPr kumimoji="1" lang="en-US" sz="4800" b="1" kern="1200" dirty="0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ea typeface="나눔고딕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8763" y="3088460"/>
            <a:ext cx="5960441" cy="1382835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A4677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97B607C-4F8C-40E9-94D7-665568D6B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830" y="2555665"/>
            <a:ext cx="1724025" cy="4365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="" xmlns:p14="http://schemas.microsoft.com/office/powerpoint/2010/main" val="3791078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="" xmlns:a16="http://schemas.microsoft.com/office/drawing/2014/main" id="{33AE2067-38A7-47E2-AC9E-F75D333CF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600" y="3532187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="" xmlns:a16="http://schemas.microsoft.com/office/drawing/2014/main" id="{24701664-4A17-4AAD-9D8C-826C77218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396" y="3532187"/>
            <a:ext cx="4340529" cy="27914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1" lang="ko-KR" altLang="en-US" sz="1200" b="1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80975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266700" indent="-85725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>
              <a:buFont typeface="맑은 고딕" panose="020B0503020000020004" pitchFamily="50" charset="-127"/>
              <a:buChar char="∙"/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="" xmlns:p14="http://schemas.microsoft.com/office/powerpoint/2010/main" val="1444446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9074445" cy="5483560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="" xmlns:p14="http://schemas.microsoft.com/office/powerpoint/2010/main" val="4138931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1F73CB3-9640-42DD-BDEE-E5F24A9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4094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 t="9868"/>
          <a:stretch>
            <a:fillRect/>
          </a:stretch>
        </p:blipFill>
        <p:spPr bwMode="auto">
          <a:xfrm>
            <a:off x="-15335" y="0"/>
            <a:ext cx="992133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932077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4.jpeg"  /><Relationship Id="rId8" Type="http://schemas.openxmlformats.org/officeDocument/2006/relationships/image" Target="../media/image5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" descr="03_혁신포스코1.0_속지.jpg">
            <a:extLst>
              <a:ext uri="{FF2B5EF4-FFF2-40B4-BE49-F238E27FC236}">
                <a16:creationId xmlns="" xmlns:a16="http://schemas.microsoft.com/office/drawing/2014/main" id="{17532282-864E-4777-BDF6-29E92E030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3CE0561-4093-49BA-B80B-B7C9E5C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1BE1114-102B-4212-A0CC-729677C3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2762C77-EE1F-4A4E-856D-71ADC14BF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40ECE96-816D-4274-88E0-F0B9F980EB5A}" type="datetimeFigureOut">
              <a:rPr lang="ko-KR" altLang="en-US" smtClean="0"/>
              <a:pPr/>
              <a:t>2021-11-02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38270C9-0893-4363-B269-2FC6F368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0697EC5-0CB5-451C-BEC3-3B345AE1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F682ACF-674E-4A46-9886-B5EF34583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E6606099-86F1-4A31-8649-C63B66C8D0B0}"/>
              </a:ext>
            </a:extLst>
          </p:cNvPr>
          <p:cNvCxnSpPr/>
          <p:nvPr/>
        </p:nvCxnSpPr>
        <p:spPr>
          <a:xfrm>
            <a:off x="144466" y="620720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0">
            <a:extLst>
              <a:ext uri="{FF2B5EF4-FFF2-40B4-BE49-F238E27FC236}">
                <a16:creationId xmlns="" xmlns:a16="http://schemas.microsoft.com/office/drawing/2014/main" id="{C98CFA6A-AA94-47CF-9B9A-CF61BA4F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6" y="6584950"/>
            <a:ext cx="18827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C524CB0-C14E-4665-99C2-9531155599C2}" type="slidenum">
              <a:rPr kumimoji="1" lang="ko-KR" altLang="en-US" sz="894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89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6700578"/>
            <a:ext cx="655637" cy="12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99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42" r:id="rId3"/>
    <p:sldLayoutId id="2147483734" r:id="rId4"/>
    <p:sldLayoutId id="214748374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367754"/>
            <a:ext cx="9907247" cy="4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미세먼지 유발 영향인자 분석 및 발생량 예측</a:t>
            </a:r>
            <a:endParaRPr lang="ko-KR" alt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0" y="5280933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A</a:t>
            </a:r>
            <a:r>
              <a:rPr lang="ko-KR" altLang="en-US"/>
              <a:t>반 노태윤 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9050" y="0"/>
            <a:ext cx="9925050" cy="2762249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5" y="832814"/>
            <a:ext cx="9384704" cy="16132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결측치 확인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953000" y="6418530"/>
            <a:ext cx="272415" cy="36136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980" y="1402748"/>
            <a:ext cx="2162457" cy="530467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3594" y="2623958"/>
            <a:ext cx="5670956" cy="4111443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3121560" y="993397"/>
            <a:ext cx="6784440" cy="14621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결측치 확인 결과</a:t>
            </a:r>
            <a:r>
              <a:rPr xmlns:mc="http://schemas.openxmlformats.org/markup-compatibility/2006" xmlns:hp="http://schemas.haansoft.com/office/presentation/8.0" lang="en-US" altLang="ko-KR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lang="en-US" altLang="ko-KR" sz="1500" b="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1. CO(일산화탄소 농도)변수에 55개의 결측치가 존재 합니다. (설명변수) 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2. PM10(미세먼지 발생량)변수에 1개의 결측치가 존재합니다. (목표변수)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 O3(오존 농도)변수에 1개의 결측치가 존재합니다. (설명변수) 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 NO2(이산화질수 농도)변수에 1개의 결측치가 존재합니다. (설명변수) 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 SO2(이황산가스 농도)변수에 1개의 결측치가 존재합니다. (설명변수) 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5" y="1147040"/>
            <a:ext cx="9384704" cy="3940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결측치 처리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(1)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2020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년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5월 23일날 결측값 처리 : PM10,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O3,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NO2,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SO2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489" y="2004857"/>
            <a:ext cx="8705022" cy="2360296"/>
          </a:xfrm>
          <a:prstGeom prst="rect">
            <a:avLst/>
          </a:prstGeom>
        </p:spPr>
      </p:pic>
      <p:sp>
        <p:nvSpPr>
          <p:cNvPr id="32" name=""/>
          <p:cNvSpPr txBox="1"/>
          <p:nvPr/>
        </p:nvSpPr>
        <p:spPr>
          <a:xfrm>
            <a:off x="623514" y="5126934"/>
            <a:ext cx="8658972" cy="6433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(1)</a:t>
            </a:r>
            <a:r>
              <a:rPr lang="ko-KR" altLang="en-US"/>
              <a:t> </a:t>
            </a: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5</a:t>
            </a:r>
            <a:r>
              <a:rPr lang="ko-KR" altLang="en-US"/>
              <a:t>월 </a:t>
            </a:r>
            <a:r>
              <a:rPr lang="en-US" altLang="ko-KR"/>
              <a:t>24</a:t>
            </a:r>
            <a:r>
              <a:rPr lang="ko-KR" altLang="en-US"/>
              <a:t>일의 결측값을 처리하기 위해서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    </a:t>
            </a: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5</a:t>
            </a:r>
            <a:r>
              <a:rPr lang="ko-KR" altLang="en-US"/>
              <a:t>월의 데이터만 담은 데이터프레임을 생성해서 값을 담았습니다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5" y="832814"/>
            <a:ext cx="9384704" cy="3940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결측치 처리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(2)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2020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년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5월 23일날 결측값 처리 : PM10,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O3,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NO2,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SO2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816792" y="3944101"/>
            <a:ext cx="272415" cy="361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0157" y="2133419"/>
            <a:ext cx="5277586" cy="2591161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147" y="4981260"/>
            <a:ext cx="6639852" cy="1533739"/>
          </a:xfrm>
          <a:prstGeom prst="rect">
            <a:avLst/>
          </a:prstGeom>
        </p:spPr>
      </p:pic>
      <p:sp>
        <p:nvSpPr>
          <p:cNvPr id="35" name=""/>
          <p:cNvSpPr txBox="1"/>
          <p:nvPr/>
        </p:nvSpPr>
        <p:spPr>
          <a:xfrm>
            <a:off x="646041" y="1327286"/>
            <a:ext cx="8015410" cy="6424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(2)</a:t>
            </a:r>
            <a:r>
              <a:rPr lang="ko-KR" altLang="en-US"/>
              <a:t> PM10, O3, NO</a:t>
            </a:r>
            <a:r>
              <a:rPr lang="en-US" altLang="ko-KR"/>
              <a:t>2</a:t>
            </a:r>
            <a:r>
              <a:rPr lang="ko-KR" altLang="en-US"/>
              <a:t>, SO2의 결측값을 어떻게 처리할까 생각하다가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    </a:t>
            </a: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5</a:t>
            </a:r>
            <a:r>
              <a:rPr lang="ko-KR" altLang="en-US"/>
              <a:t>월의 PM10, O3, NO</a:t>
            </a:r>
            <a:r>
              <a:rPr lang="en-US" altLang="ko-KR"/>
              <a:t>2</a:t>
            </a:r>
            <a:r>
              <a:rPr lang="ko-KR" altLang="en-US"/>
              <a:t>, SO2의 평균값으로 대체 하기로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6278214" y="2521473"/>
            <a:ext cx="3627786" cy="9056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(3)</a:t>
            </a:r>
            <a:r>
              <a:rPr lang="ko-KR" altLang="en-US"/>
              <a:t> </a:t>
            </a:r>
            <a:r>
              <a:rPr/>
              <a:t>2020.05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    </a:t>
            </a:r>
            <a:r>
              <a:rPr/>
              <a:t>PM10,</a:t>
            </a:r>
            <a:r>
              <a:rPr lang="ko-KR" altLang="en-US"/>
              <a:t> </a:t>
            </a:r>
            <a:r>
              <a:rPr/>
              <a:t>O3,</a:t>
            </a:r>
            <a:r>
              <a:rPr lang="ko-KR" altLang="en-US"/>
              <a:t> </a:t>
            </a:r>
            <a:r>
              <a:rPr/>
              <a:t>NO</a:t>
            </a:r>
            <a:r>
              <a:rPr lang="en-US" altLang="ko-KR"/>
              <a:t>2</a:t>
            </a:r>
            <a:r>
              <a:rPr/>
              <a:t>,</a:t>
            </a:r>
            <a:r>
              <a:rPr lang="ko-KR" altLang="en-US"/>
              <a:t> </a:t>
            </a:r>
            <a:r>
              <a:rPr/>
              <a:t>SO2</a:t>
            </a:r>
            <a:r>
              <a:rPr lang="ko-KR" altLang="en-US"/>
              <a:t>의</a:t>
            </a:r>
            <a:r>
              <a:rPr/>
              <a:t> 컬럼 </a:t>
            </a:r>
            <a:endParaRPr/>
          </a:p>
          <a:p>
            <a:pPr>
              <a:defRPr/>
            </a:pPr>
            <a:r>
              <a:rPr lang="ko-KR" altLang="en-US"/>
              <a:t>    </a:t>
            </a:r>
            <a:r>
              <a:rPr/>
              <a:t>평균 구하기</a:t>
            </a:r>
            <a:endParaRPr/>
          </a:p>
        </p:txBody>
      </p:sp>
      <p:sp>
        <p:nvSpPr>
          <p:cNvPr id="37" name=""/>
          <p:cNvSpPr txBox="1"/>
          <p:nvPr/>
        </p:nvSpPr>
        <p:spPr>
          <a:xfrm>
            <a:off x="7313544" y="4785276"/>
            <a:ext cx="2592455" cy="3658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38" name=""/>
          <p:cNvSpPr txBox="1"/>
          <p:nvPr/>
        </p:nvSpPr>
        <p:spPr>
          <a:xfrm>
            <a:off x="0" y="4983727"/>
            <a:ext cx="3845118" cy="9082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(4)</a:t>
            </a:r>
            <a:r>
              <a:rPr lang="ko-KR" altLang="en-US"/>
              <a:t> </a:t>
            </a:r>
            <a:r>
              <a:rPr/>
              <a:t>PM10,</a:t>
            </a:r>
            <a:r>
              <a:rPr lang="ko-KR" altLang="en-US"/>
              <a:t> </a:t>
            </a:r>
            <a:r>
              <a:rPr/>
              <a:t>O3,</a:t>
            </a:r>
            <a:r>
              <a:rPr lang="ko-KR" altLang="en-US"/>
              <a:t> </a:t>
            </a:r>
            <a:r>
              <a:rPr/>
              <a:t>NO2,</a:t>
            </a:r>
            <a:r>
              <a:rPr lang="ko-KR" altLang="en-US"/>
              <a:t> </a:t>
            </a:r>
            <a:r>
              <a:rPr/>
              <a:t>SO2</a:t>
            </a:r>
            <a:r>
              <a:rPr lang="ko-KR" altLang="en-US"/>
              <a:t>의 </a:t>
            </a:r>
            <a:endParaRPr lang="ko-KR" altLang="en-US"/>
          </a:p>
          <a:p>
            <a:pPr>
              <a:defRPr/>
            </a:pPr>
            <a:r>
              <a:rPr lang="ko-KR" altLang="en-US"/>
              <a:t>    결측</a:t>
            </a:r>
            <a:r>
              <a:rPr/>
              <a:t>값을</a:t>
            </a:r>
            <a:r>
              <a:rPr lang="ko-KR" altLang="en-US"/>
              <a:t> </a:t>
            </a:r>
            <a:r>
              <a:rPr/>
              <a:t>2020.05</a:t>
            </a:r>
            <a:r>
              <a:rPr lang="ko-KR" altLang="en-US"/>
              <a:t> </a:t>
            </a:r>
            <a:r>
              <a:rPr/>
              <a:t>데이터의</a:t>
            </a:r>
            <a:endParaRPr/>
          </a:p>
          <a:p>
            <a:pPr>
              <a:defRPr/>
            </a:pPr>
            <a:r>
              <a:rPr lang="ko-KR" altLang="en-US"/>
              <a:t>    </a:t>
            </a:r>
            <a:r>
              <a:rPr/>
              <a:t>평균으로 대체하기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5" y="832814"/>
            <a:ext cx="9384704" cy="3940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결측치 처리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(3)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변수 결측치 처리 : CO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816792" y="3944101"/>
            <a:ext cx="272415" cy="361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7" name=""/>
          <p:cNvSpPr txBox="1"/>
          <p:nvPr/>
        </p:nvSpPr>
        <p:spPr>
          <a:xfrm>
            <a:off x="7313544" y="4785276"/>
            <a:ext cx="2592455" cy="3658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7202" y="4426784"/>
            <a:ext cx="6258798" cy="924053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3834847" y="2836420"/>
            <a:ext cx="4409993" cy="118515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(2)</a:t>
            </a:r>
            <a:r>
              <a:rPr lang="ko-KR" altLang="en-US"/>
              <a:t> 중앙값이 0.5이지만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    최빈값은 0.4와 0.5가 공동1등이라 </a:t>
            </a:r>
            <a:endParaRPr lang="ko-KR" altLang="en-US"/>
          </a:p>
          <a:p>
            <a:pPr>
              <a:defRPr/>
            </a:pPr>
            <a:r>
              <a:rPr lang="ko-KR" altLang="en-US"/>
              <a:t>    평균값으로 대체하기로 결정했습니다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>
            <a:off x="4207565" y="1130576"/>
            <a:ext cx="274900" cy="362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43" name=""/>
          <p:cNvSpPr txBox="1"/>
          <p:nvPr/>
        </p:nvSpPr>
        <p:spPr>
          <a:xfrm>
            <a:off x="645712" y="1430820"/>
            <a:ext cx="7282814" cy="9104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(1)</a:t>
            </a:r>
            <a:r>
              <a:rPr lang="ko-KR" altLang="en-US"/>
              <a:t> </a:t>
            </a:r>
            <a:r>
              <a:rPr/>
              <a:t>CO의 결측치가 발생한 행을 살펴보면, </a:t>
            </a:r>
            <a:endParaRPr/>
          </a:p>
          <a:p>
            <a:pPr>
              <a:defRPr/>
            </a:pPr>
            <a:r>
              <a:rPr lang="ko-KR" altLang="en-US"/>
              <a:t>    </a:t>
            </a:r>
            <a:r>
              <a:rPr/>
              <a:t>2020년 7월~9월인데,</a:t>
            </a:r>
            <a:r>
              <a:rPr lang="ko-KR" altLang="en-US"/>
              <a:t> </a:t>
            </a:r>
            <a:r>
              <a:rPr/>
              <a:t>이기간의 데이터가 없으므로, </a:t>
            </a:r>
            <a:endParaRPr/>
          </a:p>
          <a:p>
            <a:pPr>
              <a:defRPr/>
            </a:pPr>
            <a:r>
              <a:rPr lang="ko-KR" altLang="en-US"/>
              <a:t>    </a:t>
            </a:r>
            <a:r>
              <a:rPr/>
              <a:t>전체 평균, 최빈값,중앙값중 하나로 대체해야 겠다고 생각했습니다.</a:t>
            </a:r>
            <a:endParaRPr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564" y="2479443"/>
            <a:ext cx="2804578" cy="4151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5" y="832814"/>
            <a:ext cx="9384704" cy="3940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결측치 처리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(4)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lang="ko-KR" altLang="en-US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816792" y="3944101"/>
            <a:ext cx="272415" cy="361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37" name=""/>
          <p:cNvSpPr txBox="1"/>
          <p:nvPr/>
        </p:nvSpPr>
        <p:spPr>
          <a:xfrm>
            <a:off x="7313544" y="4785276"/>
            <a:ext cx="2592455" cy="3658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42" name=""/>
          <p:cNvSpPr txBox="1"/>
          <p:nvPr/>
        </p:nvSpPr>
        <p:spPr>
          <a:xfrm>
            <a:off x="4207565" y="1130576"/>
            <a:ext cx="274900" cy="362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2572" y="797200"/>
            <a:ext cx="2073627" cy="5905500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5201145" y="3110036"/>
            <a:ext cx="4704855" cy="6379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결측값 처리가 완료되어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결측값이 없는것을 확인할수 있습니다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2582" y="810468"/>
            <a:ext cx="5765306" cy="498357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512" y="5895313"/>
            <a:ext cx="9583487" cy="762106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281695" y="986951"/>
            <a:ext cx="2114795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EDA(탐색적 분석)</a:t>
            </a:r>
            <a:r>
              <a:rPr lang="en-US" altLang="ko-KR" b="1"/>
              <a:t>: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5" y="986951"/>
            <a:ext cx="2114795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EDA(탐색적 분석)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1548" y="2795147"/>
            <a:ext cx="5699390" cy="375997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1783" y="868160"/>
            <a:ext cx="6258129" cy="1884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5" y="986951"/>
            <a:ext cx="2114795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EDA(탐색적 분석)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2441" y="1722416"/>
            <a:ext cx="7821116" cy="416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5" y="986951"/>
            <a:ext cx="2114795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EDA(탐색적 분석)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78937"/>
            <a:ext cx="9906000" cy="2885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5" y="986951"/>
            <a:ext cx="2114795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EDA(탐색적 분석)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02180"/>
            <a:ext cx="9906000" cy="3406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과제 정의 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549212" y="2378448"/>
            <a:ext cx="275778" cy="3628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15" name=""/>
          <p:cNvSpPr/>
          <p:nvPr/>
        </p:nvSpPr>
        <p:spPr>
          <a:xfrm>
            <a:off x="572506" y="1847221"/>
            <a:ext cx="9333493" cy="31635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분석 배경:</a:t>
            </a: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우리나라 주요 도시의 미세먼지 PM10 연평균 농도는 전반적으로 감소하고 있습니다. 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그러나,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국내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미세먼지 농도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는 뉴욕, 런던등 기타 OECD 국가의 주요도시 대비 여전히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높은 수준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입니다.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 그래서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대기 중 오렴물질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과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기상정보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를 활용하여,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미세먼지 발생/증가에 영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향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을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미치는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인자를 도출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하고 그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영향도를 분석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하고자 합니다.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 다양한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분석기법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을 통해 미세먼지를 유발하는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영향 인자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를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선정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하고, 선정된 영향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인자를 활용하여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미세먼지발생량을 줄이는 대응 방안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을 제시하고자 합니다.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5" y="986951"/>
            <a:ext cx="2114795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EDA(탐색적 분석)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2541" y="1133514"/>
            <a:ext cx="5482182" cy="5613022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563" y="1566710"/>
            <a:ext cx="1790489" cy="4971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1255" y="795836"/>
            <a:ext cx="5429528" cy="5900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483" y="911775"/>
            <a:ext cx="5561869" cy="5810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8871" y="950495"/>
            <a:ext cx="5687352" cy="5573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5331" y="1036071"/>
            <a:ext cx="6024300" cy="5264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5808" y="957800"/>
            <a:ext cx="5529223" cy="569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8020" y="986355"/>
            <a:ext cx="4789877" cy="5328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탐색적 분석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1694" y="986951"/>
            <a:ext cx="3038721" cy="3636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상관분석 가설검정(피어슨)</a:t>
            </a:r>
            <a:r>
              <a:rPr lang="en-US" altLang="ko-KR" b="1"/>
              <a:t>: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1" y="1178392"/>
            <a:ext cx="2025843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1.</a:t>
            </a:r>
            <a:r>
              <a:rPr lang="ko-KR" altLang="en-US" b="1"/>
              <a:t> 회귀분석</a:t>
            </a:r>
            <a:r>
              <a:rPr lang="en-US" altLang="ko-KR" b="1"/>
              <a:t>(</a:t>
            </a:r>
            <a:r>
              <a:rPr lang="ko-KR" altLang="en-US" b="1"/>
              <a:t>선형</a:t>
            </a:r>
            <a:r>
              <a:rPr lang="en-US" altLang="ko-KR" b="1"/>
              <a:t>)</a:t>
            </a:r>
            <a:endParaRPr lang="en-US" altLang="ko-KR" b="1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9945" y="3784814"/>
            <a:ext cx="5051826" cy="282174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836" y="1700326"/>
            <a:ext cx="8628962" cy="1886213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0588" y="3613671"/>
            <a:ext cx="3213226" cy="3077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84702" y="1148934"/>
            <a:ext cx="2025843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1.</a:t>
            </a:r>
            <a:r>
              <a:rPr lang="ko-KR" altLang="en-US" b="1"/>
              <a:t> 회귀분석</a:t>
            </a:r>
            <a:r>
              <a:rPr lang="en-US" altLang="ko-KR" b="1"/>
              <a:t>(</a:t>
            </a:r>
            <a:r>
              <a:rPr lang="ko-KR" altLang="en-US" b="1"/>
              <a:t>선형</a:t>
            </a:r>
            <a:r>
              <a:rPr lang="en-US" altLang="ko-KR" b="1"/>
              <a:t>)</a:t>
            </a:r>
            <a:endParaRPr lang="en-US" altLang="ko-KR" b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5419" y="1805509"/>
            <a:ext cx="6495161" cy="4511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과제 정의 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549212" y="2378448"/>
            <a:ext cx="275778" cy="3628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15" name=""/>
          <p:cNvSpPr/>
          <p:nvPr/>
        </p:nvSpPr>
        <p:spPr>
          <a:xfrm>
            <a:off x="572506" y="1862775"/>
            <a:ext cx="9333493" cy="31324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분석 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방향 및 주제 선정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다양한 예측모델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을 활용하여 미세먼지 발생에 영향을 미치는 인자를 도출합니다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분석에서 도출된 영향인자와 사전 검토한 잠재 요인과의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일치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방향성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등을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확인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하고 정리합니다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예측 모델의 특징을 이해하고 모델의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성능 개선 방안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을 도출합니다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탐색적 분석과 모델링을 통한 잠재 인자 도출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- 잠재 인자 해석 및 영향 인자 선정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- 복수의 예측 모델 개발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- 예측 모델의 특징을 이해하고 모델의 성능 개선 방안을 도출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0" y="1139114"/>
            <a:ext cx="1863920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의사결정나무</a:t>
            </a:r>
            <a:endParaRPr lang="ko-KR" altLang="en-US" b="1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2352" y="1802584"/>
            <a:ext cx="8612694" cy="3723431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1049818" y="5934488"/>
            <a:ext cx="7718897" cy="63585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모델 설명력은 </a:t>
            </a:r>
            <a:endParaRPr lang="en-US" altLang="ko-KR"/>
          </a:p>
          <a:p>
            <a:pPr>
              <a:defRPr/>
            </a:pPr>
            <a:r>
              <a:rPr lang="en-US" altLang="ko-KR"/>
              <a:t>train</a:t>
            </a:r>
            <a:r>
              <a:rPr lang="ko-KR" altLang="en-US"/>
              <a:t>은 </a:t>
            </a:r>
            <a:r>
              <a:rPr lang="en-US" altLang="ko-KR"/>
              <a:t>100%,</a:t>
            </a:r>
            <a:r>
              <a:rPr lang="ko-KR" altLang="en-US"/>
              <a:t> </a:t>
            </a:r>
            <a:r>
              <a:rPr lang="en-US" altLang="ko-KR"/>
              <a:t>test</a:t>
            </a:r>
            <a:r>
              <a:rPr lang="ko-KR" altLang="en-US"/>
              <a:t>는 </a:t>
            </a:r>
            <a:r>
              <a:rPr lang="en-US" altLang="ko-KR"/>
              <a:t>16.1%</a:t>
            </a:r>
            <a:r>
              <a:rPr lang="ko-KR" altLang="en-US"/>
              <a:t>로 모델은 </a:t>
            </a:r>
            <a:r>
              <a:rPr lang="en-US" altLang="ko-KR"/>
              <a:t>train</a:t>
            </a:r>
            <a:r>
              <a:rPr lang="ko-KR" altLang="en-US"/>
              <a:t>데이터에 대해 </a:t>
            </a:r>
            <a:r>
              <a:rPr lang="ko-KR" altLang="en-US" b="1"/>
              <a:t>과대적합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04339" y="1139114"/>
            <a:ext cx="1863920" cy="3592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의사결정나무</a:t>
            </a:r>
            <a:endParaRPr lang="ko-KR" altLang="en-US" b="1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443" y="1736710"/>
            <a:ext cx="8114885" cy="4305559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029110" y="5996608"/>
            <a:ext cx="6704277" cy="64165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최종 모델 선정</a:t>
            </a:r>
            <a:endParaRPr lang="ko-KR" altLang="en-US"/>
          </a:p>
          <a:p>
            <a:pPr>
              <a:defRPr/>
            </a:pPr>
            <a:r>
              <a:rPr lang="en-US" altLang="ko-KR"/>
              <a:t>max_depth = 6, min_samples_leaf = 5, min_samples_split = 34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0" y="1139114"/>
            <a:ext cx="1863920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의사결정나무</a:t>
            </a:r>
            <a:endParaRPr lang="ko-KR" altLang="en-US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00" y="1710790"/>
            <a:ext cx="5960770" cy="4981557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6889056" y="2652503"/>
            <a:ext cx="3016944" cy="28319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1.</a:t>
            </a:r>
            <a:r>
              <a:rPr lang="ko-KR" altLang="en-US" sz="1500"/>
              <a:t> </a:t>
            </a:r>
            <a:r>
              <a:rPr lang="en-US" altLang="ko-KR" sz="1500"/>
              <a:t>CO(</a:t>
            </a:r>
            <a:r>
              <a:rPr lang="ko-KR" altLang="en-US" sz="1500"/>
              <a:t>일산화탄소 농도</a:t>
            </a:r>
            <a:r>
              <a:rPr lang="en-US" altLang="ko-KR" sz="1500"/>
              <a:t>)</a:t>
            </a:r>
            <a:r>
              <a:rPr lang="ko-KR" altLang="en-US" sz="1500"/>
              <a:t>가 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  눈에 띄게 중요도가 높은 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  변수임을 알수 있습니다</a:t>
            </a:r>
            <a:r>
              <a:rPr lang="en-US" altLang="ko-KR" sz="1500"/>
              <a:t>.</a:t>
            </a: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2.</a:t>
            </a:r>
            <a:r>
              <a:rPr lang="ko-KR" altLang="en-US" sz="1500"/>
              <a:t> </a:t>
            </a:r>
            <a:r>
              <a:rPr lang="en-US" altLang="ko-KR" sz="1500"/>
              <a:t>CO &gt; O3 &gt; CLOUD &gt; PM10_B &gt; WIN_DIR &gt;</a:t>
            </a:r>
            <a:r>
              <a:rPr lang="ko-KR" altLang="en-US" sz="1500"/>
              <a:t> </a:t>
            </a:r>
            <a:r>
              <a:rPr lang="en-US" altLang="ko-KR" sz="1500"/>
              <a:t>PM10_J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순으로 영향이 큽니다</a:t>
            </a:r>
            <a:r>
              <a:rPr lang="en-US" altLang="ko-KR" sz="1500"/>
              <a:t>.</a:t>
            </a:r>
            <a:endParaRPr lang="en-US" altLang="ko-KR" sz="1500"/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 sz="1500"/>
              <a:t>3.</a:t>
            </a:r>
            <a:r>
              <a:rPr lang="ko-KR" altLang="en-US" sz="1500"/>
              <a:t> 계산된 변수 중요도 값이 낮거나 </a:t>
            </a:r>
            <a:r>
              <a:rPr lang="en-US" altLang="ko-KR" sz="1500"/>
              <a:t>0</a:t>
            </a:r>
            <a:r>
              <a:rPr lang="ko-KR" altLang="en-US" sz="1500"/>
              <a:t>이더라도 선택되는 데이터에 따라 중요도가 변경될 수 있습니다</a:t>
            </a:r>
            <a:r>
              <a:rPr lang="en-US" altLang="ko-KR" sz="1500"/>
              <a:t>.</a:t>
            </a:r>
            <a:endParaRPr lang="en-US" altLang="ko-KR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04340" y="1188212"/>
            <a:ext cx="2149669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3. Random Forest</a:t>
            </a:r>
            <a:endParaRPr lang="en-US" altLang="ko-KR" b="1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569" y="1923840"/>
            <a:ext cx="8554644" cy="3010320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956638" y="5530711"/>
            <a:ext cx="7718897" cy="63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모델 설명력은 </a:t>
            </a:r>
            <a:endParaRPr lang="ko-KR" altLang="en-US"/>
          </a:p>
          <a:p>
            <a:pPr>
              <a:defRPr/>
            </a:pPr>
            <a:r>
              <a:rPr lang="en-US" altLang="ko-KR"/>
              <a:t>train</a:t>
            </a:r>
            <a:r>
              <a:rPr lang="ko-KR" altLang="en-US"/>
              <a:t>은 </a:t>
            </a:r>
            <a:r>
              <a:rPr lang="en-US" altLang="ko-KR"/>
              <a:t>100%,</a:t>
            </a:r>
            <a:r>
              <a:rPr lang="ko-KR" altLang="en-US"/>
              <a:t> </a:t>
            </a:r>
            <a:r>
              <a:rPr lang="en-US" altLang="ko-KR"/>
              <a:t>test</a:t>
            </a:r>
            <a:r>
              <a:rPr lang="ko-KR" altLang="en-US"/>
              <a:t>는 </a:t>
            </a:r>
            <a:r>
              <a:rPr lang="en-US" altLang="ko-KR"/>
              <a:t>45.1%</a:t>
            </a:r>
            <a:r>
              <a:rPr lang="ko-KR" altLang="en-US"/>
              <a:t>로 모델은 </a:t>
            </a:r>
            <a:r>
              <a:rPr lang="en-US" altLang="ko-KR"/>
              <a:t>train</a:t>
            </a:r>
            <a:r>
              <a:rPr lang="ko-KR" altLang="en-US"/>
              <a:t>데이터에 대해 </a:t>
            </a:r>
            <a:r>
              <a:rPr lang="ko-KR" altLang="en-US" b="1"/>
              <a:t>과대적합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1" y="1178393"/>
            <a:ext cx="2149669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3. Random Forest</a:t>
            </a:r>
            <a:endParaRPr lang="en-US" altLang="ko-KR" b="1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784" y="1909951"/>
            <a:ext cx="8355154" cy="4384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1" y="1148934"/>
            <a:ext cx="2149669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3. Random Forest</a:t>
            </a:r>
            <a:endParaRPr lang="en-US" altLang="ko-KR" b="1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4762" y="1646501"/>
            <a:ext cx="5296475" cy="4919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1" y="1148934"/>
            <a:ext cx="2149669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3. Random Forest</a:t>
            </a:r>
            <a:endParaRPr lang="en-US" altLang="ko-KR" b="1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761" y="1799845"/>
            <a:ext cx="5332478" cy="4697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04339" y="1188212"/>
            <a:ext cx="2473520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4. Gradient Boosting</a:t>
            </a:r>
            <a:endParaRPr lang="en-US" altLang="ko-KR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5314" y="2039052"/>
            <a:ext cx="8630855" cy="3505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04339" y="1119475"/>
            <a:ext cx="2473520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4. Gradient Boosting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1471" y="1670290"/>
            <a:ext cx="7687747" cy="3124636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484" y="4787700"/>
            <a:ext cx="6374714" cy="1952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94520" y="1139114"/>
            <a:ext cx="2473520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4. Gradient Boosting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5151" y="1757964"/>
            <a:ext cx="4875697" cy="4801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과제 정의 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549212" y="2378448"/>
            <a:ext cx="275778" cy="3628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15" name=""/>
          <p:cNvSpPr/>
          <p:nvPr/>
        </p:nvSpPr>
        <p:spPr>
          <a:xfrm>
            <a:off x="572507" y="2534288"/>
            <a:ext cx="9333493" cy="17894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예상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목표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/>
              <a:t>      </a:t>
            </a:r>
            <a:r>
              <a:rPr lang="en-US" altLang="ko-KR"/>
              <a:t>-</a:t>
            </a:r>
            <a:r>
              <a:rPr lang="ko-KR" altLang="en-US"/>
              <a:t> 가설 설정을 통해 </a:t>
            </a:r>
            <a:r>
              <a:rPr lang="ko-KR" altLang="en-US" b="1"/>
              <a:t>데이터간의 관계</a:t>
            </a:r>
            <a:r>
              <a:rPr lang="ko-KR" altLang="en-US"/>
              <a:t>를 추측합니다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  </a:t>
            </a:r>
            <a:r>
              <a:rPr lang="en-US" altLang="ko-KR"/>
              <a:t>-</a:t>
            </a:r>
            <a:r>
              <a:rPr lang="ko-KR" altLang="en-US"/>
              <a:t> 여러가지 통계적 기법을 통해 </a:t>
            </a:r>
            <a:r>
              <a:rPr lang="ko-KR" altLang="en-US" b="1"/>
              <a:t>가설 검증과정</a:t>
            </a:r>
            <a:r>
              <a:rPr lang="ko-KR" altLang="en-US"/>
              <a:t>을 거칩니다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  </a:t>
            </a:r>
            <a:r>
              <a:rPr lang="en-US" altLang="ko-KR"/>
              <a:t>-</a:t>
            </a:r>
            <a:r>
              <a:rPr lang="ko-KR" altLang="en-US"/>
              <a:t> 미세먼지 발생량에 미치는 </a:t>
            </a:r>
            <a:r>
              <a:rPr lang="ko-KR" altLang="en-US" b="1"/>
              <a:t>요소</a:t>
            </a:r>
            <a:r>
              <a:rPr lang="ko-KR" altLang="en-US"/>
              <a:t>들을 파악하고 </a:t>
            </a:r>
            <a:r>
              <a:rPr lang="ko-KR" altLang="en-US" b="1"/>
              <a:t>우선순위</a:t>
            </a:r>
            <a:r>
              <a:rPr lang="ko-KR" altLang="en-US"/>
              <a:t>를 매깁니다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     </a:t>
            </a:r>
            <a:r>
              <a:rPr lang="en-US" altLang="ko-KR"/>
              <a:t>-</a:t>
            </a:r>
            <a:r>
              <a:rPr lang="ko-KR" altLang="en-US"/>
              <a:t> 최종적으로 가설이 </a:t>
            </a:r>
            <a:r>
              <a:rPr lang="ko-KR" altLang="en-US" b="1"/>
              <a:t>참인지 거짓인지</a:t>
            </a:r>
            <a:r>
              <a:rPr lang="ko-KR" altLang="en-US"/>
              <a:t> 판별합니다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65061" y="1148934"/>
            <a:ext cx="2473520" cy="3592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4. Gradient Boosting</a:t>
            </a:r>
            <a:endParaRPr lang="en-US" altLang="ko-KR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1798" y="1747874"/>
            <a:ext cx="5222404" cy="4685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모델링 </a:t>
            </a: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&amp; </a:t>
            </a: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요약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8209" y="884401"/>
            <a:ext cx="6989582" cy="4675327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1211735" y="5766061"/>
            <a:ext cx="8071330" cy="64235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회귀 분석 </a:t>
            </a:r>
            <a:r>
              <a:rPr lang="en-US" altLang="ko-KR"/>
              <a:t>/ </a:t>
            </a:r>
            <a:r>
              <a:rPr lang="ko-KR" altLang="en-US"/>
              <a:t>의사 결정 나무 </a:t>
            </a:r>
            <a:r>
              <a:rPr lang="en-US" altLang="ko-KR"/>
              <a:t>/ </a:t>
            </a:r>
            <a:r>
              <a:rPr lang="ko-KR" altLang="en-US"/>
              <a:t>랜덤 포레스트</a:t>
            </a:r>
            <a:r>
              <a:rPr lang="en-US" altLang="ko-KR"/>
              <a:t>/ </a:t>
            </a:r>
            <a:r>
              <a:rPr lang="ko-KR" altLang="en-US"/>
              <a:t>그래디언트 부스팅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중 가장 효과가 좋은 모델은 </a:t>
            </a:r>
            <a:r>
              <a:rPr lang="ko-KR" altLang="en-US" b="1"/>
              <a:t>의사 결정 나무</a:t>
            </a:r>
            <a:r>
              <a:rPr lang="ko-KR" altLang="en-US"/>
              <a:t>로 보입니다</a:t>
            </a:r>
            <a:r>
              <a:rPr lang="en-US" altLang="ko-KR"/>
              <a:t>.(</a:t>
            </a:r>
            <a:r>
              <a:rPr lang="ko-KR" altLang="en-US"/>
              <a:t>각 에러값이 최소임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결론 및 대안제시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72506" y="1162686"/>
            <a:ext cx="9333493" cy="45326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결론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(1)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1. 미세먼지발생량에 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(CO)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와 오존(O3)의 영향이 있습니다.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- 선형회귀분석 결과, CO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O3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오존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WIND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풍속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NO2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이산화질소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SO2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이황산가스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 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순으로 영향이 큼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- 의사결정나무 결과, CO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CLOUD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O3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오존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PM10_B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베이징시 미세먼지 농도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season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계절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순으로영향이 큼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- 랜덤포레스트 결과, CO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O3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오존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CLOUD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적운량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PM10_J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지난시 미세먼지농도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PM10_B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베이징시 미세먼지 농도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순으로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영향이 큼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- 그래디언트부스팅 결과, CO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O3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오존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CLOUD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적운량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	PM10_B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베이징시 미세먼지 농도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WIND_DIR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풍향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순으로영향이 큼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결론 및 대안제시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72506" y="1179644"/>
            <a:ext cx="9333494" cy="28900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결론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(2)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미세먼지 발생량은 겨울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봄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여름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가을 순으로 높습니다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(EDA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를 통해 알수 있었습니다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.)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중국 베이징시 미세먼지와 서울시 미세 먼지 발생량에 영향이 있습니다.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(EDA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를 통해 알수 있었습니다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.)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서울시 미세먼지 발생량은 기온의 영향이 있습니다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(EDA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를 통해 알수 있었습니다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.)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결론 및 대안제시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72507" y="1162684"/>
            <a:ext cx="9333493" cy="59029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대안제시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미세먼지발생량에 큰 영향을 끼치는 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(CO)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와 오존(O3)의 발생을 줄여야 합니다.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먼저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(CO)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는 대기오염물질로, 발생량을 줄이기 위해서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가정 내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탄소 배출원의 사용량을 줄이는 방법: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실내 온도를 1도씩 높이고, 낮추기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샤워 시간을 1분만 줄이기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사용하지 않는 콘센트는 빼놓기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일상생활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에서 탄소 배출량을 줄이는 방법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에너지 소비 효율이 높은 제품을 선택합니다.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친환경 소재 제품을 사용합니다.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쓰레기를 줄입니다.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승용차 사용을 줄이고 대중교통을 이용합니다.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숲을 함부로 훼손하지 않습니다.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결론 및 대안제시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72507" y="1162684"/>
            <a:ext cx="9333493" cy="39884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대안제시 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미세먼지발생량에 큰 영향을 끼치는 이산화탄소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(CO)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와 오존(O3)의 발생을 줄여야 합니다.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다음으로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오존으로부터 피해를 줄이기 위해서는 가급적 자동차 운행을 줄이고,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대중교통시설을 이용하며 장기적으로는 무공해 자동차 개발을 서두르는 것이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무엇보다 필요합니다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그리고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lang="ko-KR" altLang="en-US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오존 발생을 일으키는 스프레이류 사용을 지양할 필요가 있습니다</a:t>
            </a:r>
            <a:r>
              <a:rPr xmlns:mc="http://schemas.openxmlformats.org/markup-compatibility/2006" xmlns:hp="http://schemas.haansoft.com/office/presentation/8.0" lang="en-US" altLang="ko-KR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  <a:endParaRPr xmlns:mc="http://schemas.openxmlformats.org/markup-compatibility/2006" xmlns:hp="http://schemas.haansoft.com/office/presentation/8.0" lang="en-US" altLang="ko-KR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endParaRPr xmlns:mc="http://schemas.openxmlformats.org/markup-compatibility/2006" xmlns:hp="http://schemas.haansoft.com/office/presentation/8.0" lang="ko-KR" altLang="en-US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>
                <a:solidFill>
                  <a:srgbClr val="002060"/>
                </a:solidFill>
                <a:latin typeface="HY견고딕"/>
                <a:ea typeface="HY견고딕"/>
              </a:rPr>
              <a:t>Lesion Learn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303" y="926152"/>
            <a:ext cx="9249393" cy="53012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결론</a:t>
            </a:r>
            <a:r>
              <a:rPr lang="en-US" altLang="ko-KR" b="1"/>
              <a:t>:</a:t>
            </a:r>
            <a:endParaRPr lang="en-US" altLang="ko-KR" b="1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모든 모델의 설명력이 너무 낮았습니다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설명력을 올리기 위해 파생변수들을 늘려보았지만 큰 변화는 없었습니다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과제 실습 기간이 좀 더 있었다면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en-US" altLang="ko-KR"/>
              <a:t>EDA 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다시 처음부터 진행해보고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데이터를 더 자세히 분석했을텐데 아쉽다는 생각이 들었습니다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분석을 마친 후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이상치 데이터를 처리하거나</a:t>
            </a:r>
            <a:r>
              <a:rPr lang="en-US" altLang="ko-KR"/>
              <a:t>,</a:t>
            </a:r>
            <a:r>
              <a:rPr lang="ko-KR" altLang="en-US"/>
              <a:t> 상관관계가 낮은 몇 개의 컬럼들은 삭제를 하면 더 높은 설명력을 얻을수 있을거라는 생각이 들었습니다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이번 과제를 통해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EDA</a:t>
            </a:r>
            <a:r>
              <a:rPr lang="ko-KR" altLang="en-US"/>
              <a:t>가 얼마나 중요한지 깨달음을 얻을수 있었고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저 자신의 부족한 모습을 확인할수 있었습니다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과제때는 이러한 부분을 보완해서 </a:t>
            </a:r>
            <a:endParaRPr lang="ko-KR" altLang="en-US"/>
          </a:p>
          <a:p>
            <a:pPr>
              <a:defRPr/>
            </a:pPr>
            <a:r>
              <a:rPr lang="ko-KR" altLang="en-US"/>
              <a:t>더 훌륭한 결과물을 얻고 싶다는 욕심도 생겼습니다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과제 정의 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549212" y="2378448"/>
            <a:ext cx="275778" cy="3628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15" name=""/>
          <p:cNvSpPr/>
          <p:nvPr/>
        </p:nvSpPr>
        <p:spPr>
          <a:xfrm>
            <a:off x="572506" y="2119950"/>
            <a:ext cx="9333493" cy="26181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설정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(1)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2020년초, 코로나의 영향으로 중국의 공장 가동률이 낮아졌기 때문에,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 	 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계절과 상관없이 2020년의 미세 먼지 발생량이 더 낮을 것입니다. 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서울시 교통량과 미세 먼지 발생량은 상관관계가 있을 것입니다.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풍향과 서울시 미세 먼지 발생량은 상관관계가 있을것입니다.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과제 정의 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549212" y="2378448"/>
            <a:ext cx="275778" cy="36284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15" name=""/>
          <p:cNvSpPr/>
          <p:nvPr/>
        </p:nvSpPr>
        <p:spPr>
          <a:xfrm>
            <a:off x="572506" y="2118202"/>
            <a:ext cx="9333493" cy="26215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설정 </a:t>
            </a:r>
            <a:r>
              <a:rPr xmlns:mc="http://schemas.openxmlformats.org/markup-compatibility/2006" xmlns:hp="http://schemas.haansoft.com/office/presentation/8.0" lang="en-US" altLang="ko-KR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(2)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중국 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베이징시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미세먼지와 서울시 미세 먼지 발생량은 높은 상관관계가 있을 </a:t>
            </a: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   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것입니다.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서울시 미세먼지 발생량에 오전(O3)농도의 영향이 있을 것입니다.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  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가설</a:t>
            </a:r>
            <a:r>
              <a:rPr xmlns:mc="http://schemas.openxmlformats.org/markup-compatibility/2006" xmlns:hp="http://schemas.haansoft.com/office/presentation/8.0" lang="en-US" altLang="ko-KR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6</a:t>
            </a:r>
            <a:r>
              <a:rPr xmlns:mc="http://schemas.openxmlformats.org/markup-compatibility/2006" xmlns:hp="http://schemas.haansoft.com/office/presentation/8.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 서울시 미세먼지 발생량은 기온의 영향이 있을 것입니다. </a:t>
            </a: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분석 계획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72506" y="1267462"/>
            <a:ext cx="9333493" cy="43230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분석 프로세스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① 데이터 블러오기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② 데이터 특성 확인(데이터속성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기술통계향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 결측치, 이상치)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③ 데이터 전처리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④ EDA(탐색적 분석)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⑤ 미세먼지 발생량과의 상관관계 분석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⑥ 회귀분석 모델링 및 모델 평가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⑦ 의사결정트리 모델링 및 모델 평가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⑧ RandomForest 모델링 및 모델 평가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⑨ GradientBoosting모델링 및 모델 평가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⑩ 모델링 요약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⑪ 미세먼지 대응 방안 수립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6" y="1590718"/>
            <a:ext cx="6260910" cy="52672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실습 데이터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미세먼지 데이터 : 변수 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19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개, 자료수 366개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 대기오염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NO2(이산화질소 농도)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CO(이산화탄소 농도)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SO2(아황산가스 농도)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 고려대상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O3(오존농도)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season(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계절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TRAFIC(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교통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PM10_T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중국 텐진시 미세먼지 농도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PM10_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J(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중국 지난시 미세먼지 농도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PM10_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B(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중국 베이징시 미세먼지 농도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213371" y="2665975"/>
            <a:ext cx="4692629" cy="3438362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- 기상정보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TEMP(기온)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ATM_PRESS(현지기압hPa)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HUMIDITY(습도%)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RAIN(강수량mm)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RAIN_WEIGHT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WIND(풍속m/s)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WIND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_DIR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(풍향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16</a:t>
            </a: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방위)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SNOW(적설cm)</a:t>
            </a:r>
            <a:endParaRPr xmlns:mc="http://schemas.openxmlformats.org/markup-compatibility/2006" xmlns:hp="http://schemas.haansoft.com/office/presentation/8.0" lang="ko-KR" altLang="en-US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SNOW</a:t>
            </a:r>
            <a:r>
              <a:rPr xmlns:mc="http://schemas.openxmlformats.org/markup-compatibility/2006" xmlns:hp="http://schemas.haansoft.com/office/presentation/8.0" lang="en-US" altLang="ko-KR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_WEIGHT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CLOUD(전운량10분위)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5988710" y="215682"/>
            <a:ext cx="3723615" cy="274638"/>
          </a:xfrm>
          <a:prstGeom prst="rect">
            <a:avLst/>
          </a:prstGeom>
          <a:noFill/>
          <a:ln>
            <a:miter/>
          </a:ln>
        </p:spPr>
        <p:txBody>
          <a:bodyPr/>
          <a:lstStyle/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>
                <a:solidFill>
                  <a:srgbClr val="002060"/>
                </a:solidFill>
                <a:latin typeface="HY견고딕"/>
                <a:ea typeface="HY견고딕"/>
              </a:rPr>
              <a:t>종합 실습</a:t>
            </a:r>
            <a:endParaRPr kumimoji="1" lang="en-US" altLang="ko-KR" sz="1600" i="1" kern="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/>
                <a:ea typeface="HY견고딕"/>
              </a:rPr>
              <a:t>데이터 현황</a:t>
            </a:r>
            <a:endParaRPr kumimoji="1" lang="ko-KR" altLang="en-US" sz="2000" kern="0" spc="-100">
              <a:solidFill>
                <a:srgbClr val="002060"/>
              </a:solidFill>
              <a:latin typeface="HY견고딕"/>
              <a:ea typeface="HY견고딕"/>
            </a:endParaRPr>
          </a:p>
        </p:txBody>
      </p:sp>
      <p:sp>
        <p:nvSpPr>
          <p:cNvPr id="11" name=""/>
          <p:cNvSpPr/>
          <p:nvPr/>
        </p:nvSpPr>
        <p:spPr>
          <a:xfrm>
            <a:off x="521295" y="832814"/>
            <a:ext cx="9384704" cy="16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데이터 불러오기</a:t>
            </a:r>
            <a:r>
              <a:rPr xmlns:mc="http://schemas.openxmlformats.org/markup-compatibility/2006" xmlns:hp="http://schemas.haansoft.com/office/presentation/8.0" sz="2000" b="1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endParaRPr xmlns:mc="http://schemas.openxmlformats.org/markup-compatibility/2006" xmlns:hp="http://schemas.haansoft.com/office/presentation/8.0" sz="2000" b="1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2000" i="0" strike="noStrike" mc:Ignorable="hp" hp:hslEmbossed="0">
                <a:solidFill>
                  <a:schemeClr val="tx1"/>
                </a:solidFill>
                <a:latin typeface="맑은 고딕"/>
                <a:ea typeface="맑은 고딕"/>
              </a:rPr>
              <a:t>	</a:t>
            </a: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2000" i="0" strike="noStrike" mc:Ignorable="hp" hp:hslEmbossed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227" y="1329073"/>
            <a:ext cx="9042534" cy="171831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rcRect l="5060" t="1950" r="910" b="44530"/>
          <a:stretch>
            <a:fillRect/>
          </a:stretch>
        </p:blipFill>
        <p:spPr>
          <a:xfrm>
            <a:off x="629142" y="3083931"/>
            <a:ext cx="3712262" cy="367042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rcRect t="55690" r="-230"/>
          <a:stretch>
            <a:fillRect/>
          </a:stretch>
        </p:blipFill>
        <p:spPr>
          <a:xfrm>
            <a:off x="4953000" y="3705817"/>
            <a:ext cx="3957014" cy="3039014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4953000" y="6418530"/>
            <a:ext cx="272415" cy="36136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17" name=""/>
          <p:cNvSpPr txBox="1"/>
          <p:nvPr/>
        </p:nvSpPr>
        <p:spPr>
          <a:xfrm>
            <a:off x="4953000" y="3154776"/>
            <a:ext cx="5544646" cy="5484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 b="1"/>
              <a:t> - 미세먼지 데이터는 </a:t>
            </a:r>
            <a:endParaRPr lang="ko-KR" altLang="en-US" sz="1500" b="1"/>
          </a:p>
          <a:p>
            <a:pPr>
              <a:defRPr/>
            </a:pPr>
            <a:r>
              <a:rPr lang="ko-KR" altLang="en-US" sz="1500" b="1"/>
              <a:t>  변수 1</a:t>
            </a:r>
            <a:r>
              <a:rPr lang="en-US" altLang="ko-KR" sz="1500" b="1"/>
              <a:t>9</a:t>
            </a:r>
            <a:r>
              <a:rPr lang="ko-KR" altLang="en-US" sz="1500" b="1"/>
              <a:t>개,자료수366개로 구성되어 있습니다.</a:t>
            </a:r>
            <a:endParaRPr lang="ko-KR" altLang="en-US" sz="1500" b="1"/>
          </a:p>
        </p:txBody>
      </p:sp>
      <p:sp>
        <p:nvSpPr>
          <p:cNvPr id="23" name="TextBox 5"/>
          <p:cNvSpPr txBox="1"/>
          <p:nvPr/>
        </p:nvSpPr>
        <p:spPr>
          <a:xfrm>
            <a:off x="2877381" y="947406"/>
            <a:ext cx="7028619" cy="317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/>
              <a:t>- AIR</a:t>
            </a:r>
            <a:r>
              <a:rPr lang="en-US" sz="1500" b="1"/>
              <a:t>_</a:t>
            </a:r>
            <a:r>
              <a:rPr lang="en-US" altLang="ko-KR" sz="1500" b="1"/>
              <a:t>POLLUTION</a:t>
            </a:r>
            <a:r>
              <a:rPr lang="en-US" sz="1500" b="1"/>
              <a:t>.csv </a:t>
            </a:r>
            <a:r>
              <a:rPr lang="ko-KR" altLang="en-US" sz="1500" b="1"/>
              <a:t>파일을 </a:t>
            </a:r>
            <a:r>
              <a:rPr lang="en-US" altLang="ko-KR" sz="1500" b="1"/>
              <a:t>DataFrame </a:t>
            </a:r>
            <a:r>
              <a:rPr lang="ko-KR" altLang="en-US" sz="1500" b="1"/>
              <a:t>형태로 받아옵니다</a:t>
            </a:r>
            <a:r>
              <a:rPr lang="en-US" altLang="ko-KR" sz="1500" b="1"/>
              <a:t>.</a:t>
            </a:r>
            <a:endParaRPr lang="en-US" altLang="ko-KR" sz="1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</a:spPr>
      <a:bodyPr wrap="none" rtlCol="0" anchor="ctr">
        <a:noAutofit/>
      </a:bodyPr>
      <a:lstStyle>
        <a:defPPr marL="0" algn="ctr">
          <a:defRPr sz="1600" dirty="0">
            <a:latin typeface="나눔고딕"/>
            <a:ea typeface="나눔고딕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1210</ep:Words>
  <ep:PresentationFormat>A4 용지(210x297mm)</ep:PresentationFormat>
  <ep:Paragraphs>292</ep:Paragraphs>
  <ep:Slides>46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2018-11-28T05:51:33.000</dcterms:created>
  <dc:creator>성윤 김</dc:creator>
  <cp:lastModifiedBy>NOH TAEYUN</cp:lastModifiedBy>
  <dcterms:modified xsi:type="dcterms:W3CDTF">2022-08-15T12:51:07.920</dcterms:modified>
  <cp:revision>733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